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3"/>
  </p:notesMasterIdLst>
  <p:handoutMasterIdLst>
    <p:handoutMasterId r:id="rId44"/>
  </p:handoutMasterIdLst>
  <p:sldIdLst>
    <p:sldId id="603" r:id="rId8"/>
    <p:sldId id="2340" r:id="rId9"/>
    <p:sldId id="739" r:id="rId10"/>
    <p:sldId id="2404" r:id="rId11"/>
    <p:sldId id="2398" r:id="rId12"/>
    <p:sldId id="2441" r:id="rId13"/>
    <p:sldId id="2447" r:id="rId14"/>
    <p:sldId id="2448" r:id="rId15"/>
    <p:sldId id="2449" r:id="rId16"/>
    <p:sldId id="2450" r:id="rId17"/>
    <p:sldId id="2451" r:id="rId18"/>
    <p:sldId id="2452" r:id="rId19"/>
    <p:sldId id="2453" r:id="rId20"/>
    <p:sldId id="2438" r:id="rId21"/>
    <p:sldId id="2446" r:id="rId22"/>
    <p:sldId id="2454" r:id="rId23"/>
    <p:sldId id="2456" r:id="rId24"/>
    <p:sldId id="2457" r:id="rId25"/>
    <p:sldId id="2440" r:id="rId26"/>
    <p:sldId id="2466" r:id="rId27"/>
    <p:sldId id="2460" r:id="rId28"/>
    <p:sldId id="2467" r:id="rId29"/>
    <p:sldId id="2468" r:id="rId30"/>
    <p:sldId id="2470" r:id="rId31"/>
    <p:sldId id="2471" r:id="rId32"/>
    <p:sldId id="2465" r:id="rId33"/>
    <p:sldId id="2469" r:id="rId34"/>
    <p:sldId id="2462" r:id="rId35"/>
    <p:sldId id="2461" r:id="rId36"/>
    <p:sldId id="2464" r:id="rId37"/>
    <p:sldId id="2463" r:id="rId38"/>
    <p:sldId id="2459" r:id="rId39"/>
    <p:sldId id="2397" r:id="rId40"/>
    <p:sldId id="2458" r:id="rId41"/>
    <p:sldId id="582" r:id="rId4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1815"/>
    <a:srgbClr val="1D1D1A"/>
    <a:srgbClr val="91A2BF"/>
    <a:srgbClr val="66BA36"/>
    <a:srgbClr val="595757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28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7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github.com/chenzomi12/DeepLearningSyste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henzomi12.github.io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hyperlink" Target="https://chenzomi12.github.io/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1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  <p:sldLayoutId id="214748396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2024/2/12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  <p:sldLayoutId id="2147483979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13255" TargetMode="External"/><Relationship Id="rId2" Type="http://schemas.openxmlformats.org/officeDocument/2006/relationships/hyperlink" Target="https://arxiv.org/abs/1902.00751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arxiv.org/abs/2106.0968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3EFC232-2AF9-594C-9F7C-83147D36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B1FE0C7-4C9D-BE40-BEF6-C834BB325CD5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65961D5E-B47A-AF49-8616-B6079AC0F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2AEC4D-0159-9342-9ABB-07E97EC29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75842367-4778-6B4B-898B-04B5908E032E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微调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E7EF61A-A497-BD49-935C-25E9884F9FCB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9710199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11500" dirty="0">
                <a:solidFill>
                  <a:schemeClr val="tx2"/>
                </a:solidFill>
                <a:latin typeface="Gill Sans MT" panose="020B0502020104020203" pitchFamily="34" charset="0"/>
              </a:rPr>
              <a:t>微调算法 </a:t>
            </a:r>
            <a:r>
              <a:rPr lang="en-US" altLang="zh-CN" sz="11500">
                <a:solidFill>
                  <a:schemeClr val="tx2"/>
                </a:solidFill>
                <a:latin typeface="Gill Sans MT" panose="020B0502020104020203" pitchFamily="34" charset="0"/>
              </a:rPr>
              <a:t>I</a:t>
            </a:r>
            <a:endParaRPr lang="zh-CN" altLang="en-US" sz="138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1FC0E1E-2BAF-3D42-AFA3-3BF1B3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0AD87-0EDE-7941-B416-53A8353586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使用一个简单的神经网络来进行训练，分类输入的车辆是汽车 </a:t>
            </a:r>
            <a:r>
              <a:rPr lang="en-US" altLang="zh-CN" dirty="0"/>
              <a:t>Car</a:t>
            </a:r>
            <a:r>
              <a:rPr lang="zh-CN" altLang="en-US" dirty="0"/>
              <a:t> 还是自行车 </a:t>
            </a:r>
            <a:r>
              <a:rPr lang="en-US" altLang="zh-CN" dirty="0"/>
              <a:t>Bike</a:t>
            </a:r>
            <a:r>
              <a:rPr lang="zh-CN" altLang="en-US" dirty="0"/>
              <a:t>。但假设目前手头上的数据非常有限，我们不想浪费太多时间重新训练。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C47412-BEC7-594F-B20F-F4E681A0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5" b="10536"/>
          <a:stretch/>
        </p:blipFill>
        <p:spPr>
          <a:xfrm>
            <a:off x="623635" y="3111059"/>
            <a:ext cx="10977453" cy="30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A394D1-9212-9440-B1A7-444A6ACC1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5" b="10536"/>
          <a:stretch/>
        </p:blipFill>
        <p:spPr>
          <a:xfrm>
            <a:off x="623635" y="3111059"/>
            <a:ext cx="10977453" cy="3079532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1FC0E1E-2BAF-3D42-AFA3-3BF1B38D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30AD87-0EDE-7941-B416-53A8353586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该例子网络分为两个部分：</a:t>
            </a:r>
            <a:r>
              <a:rPr lang="zh-CN" altLang="en-US" b="1" dirty="0"/>
              <a:t>前面 </a:t>
            </a:r>
            <a:r>
              <a:rPr lang="en-US" altLang="zh-CN" b="1" dirty="0"/>
              <a:t>CNN</a:t>
            </a:r>
            <a:r>
              <a:rPr lang="zh-CN" altLang="en-US" b="1" dirty="0"/>
              <a:t> </a:t>
            </a:r>
            <a:r>
              <a:rPr lang="en-US" altLang="zh-CN" b="1" dirty="0"/>
              <a:t>Backbone</a:t>
            </a:r>
            <a:r>
              <a:rPr lang="zh-CN" altLang="en-US" b="1" dirty="0"/>
              <a:t> 和后面 </a:t>
            </a:r>
            <a:r>
              <a:rPr lang="en-US" altLang="zh-CN" b="1" dirty="0"/>
              <a:t>Full</a:t>
            </a:r>
            <a:r>
              <a:rPr lang="zh-CN" altLang="en-US" b="1" dirty="0"/>
              <a:t> </a:t>
            </a:r>
            <a:r>
              <a:rPr lang="en-US" altLang="zh-CN" b="1" dirty="0"/>
              <a:t>Connection</a:t>
            </a:r>
            <a:r>
              <a:rPr lang="zh-CN" altLang="en-US" b="1" dirty="0"/>
              <a:t> 全连接层</a:t>
            </a:r>
            <a:r>
              <a:rPr lang="zh-CN" altLang="en-US" dirty="0"/>
              <a:t>。</a:t>
            </a:r>
            <a:r>
              <a:rPr lang="en-US" altLang="zh-CN" dirty="0"/>
              <a:t>CNN</a:t>
            </a:r>
            <a:r>
              <a:rPr lang="zh-CN" altLang="en-US" dirty="0"/>
              <a:t> 层提取图像特征的高维表示，然后由全连接层使用高维特征对图像进行分类。</a:t>
            </a:r>
            <a:endParaRPr lang="en-US" altLang="zh-CN" dirty="0"/>
          </a:p>
          <a:p>
            <a:r>
              <a:rPr lang="zh-CN" altLang="en-US" dirty="0"/>
              <a:t>迁移学习可以使用在类似的分类问题上训练的任意 </a:t>
            </a:r>
            <a:r>
              <a:rPr lang="en-US" altLang="zh-CN" dirty="0"/>
              <a:t>CNN</a:t>
            </a:r>
            <a:r>
              <a:rPr lang="zh-CN" altLang="en-US" dirty="0"/>
              <a:t> 网络，并将其用作于新任务。</a:t>
            </a:r>
          </a:p>
        </p:txBody>
      </p:sp>
    </p:spTree>
    <p:extLst>
      <p:ext uri="{BB962C8B-B14F-4D97-AF65-F5344CB8AC3E}">
        <p14:creationId xmlns:p14="http://schemas.microsoft.com/office/powerpoint/2010/main" val="37625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7BE0E-44F2-014A-9689-3E2FE3DE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8E668E-5804-A240-AE92-5ED6D3FFE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2760696" cy="4994910"/>
          </a:xfrm>
        </p:spPr>
        <p:txBody>
          <a:bodyPr/>
          <a:lstStyle/>
          <a:p>
            <a:r>
              <a:rPr lang="zh-CN" altLang="en-US" dirty="0"/>
              <a:t>使用迁移学习，通过预先训练好的模型权来进行分类</a:t>
            </a:r>
            <a:endParaRPr lang="en-US" altLang="zh-CN" dirty="0"/>
          </a:p>
          <a:p>
            <a:r>
              <a:rPr lang="zh-CN" altLang="en-US" dirty="0"/>
              <a:t>例子中冻结了 </a:t>
            </a:r>
            <a:r>
              <a:rPr lang="en-US" altLang="zh-CN" dirty="0"/>
              <a:t>CNN</a:t>
            </a:r>
            <a:r>
              <a:rPr lang="zh-CN" altLang="en-US" dirty="0"/>
              <a:t> 前两层，让后两层 </a:t>
            </a:r>
            <a:r>
              <a:rPr lang="en-US" altLang="zh-CN" dirty="0"/>
              <a:t>CNN</a:t>
            </a:r>
            <a:r>
              <a:rPr lang="zh-CN" altLang="en-US" dirty="0"/>
              <a:t> 在训练过程中更新参数。</a:t>
            </a:r>
            <a:endParaRPr lang="en-US" altLang="zh-CN" dirty="0"/>
          </a:p>
          <a:p>
            <a:r>
              <a:rPr lang="zh-CN" altLang="en-US" dirty="0"/>
              <a:t>这确保模型中的 </a:t>
            </a:r>
            <a:r>
              <a:rPr lang="en-US" altLang="zh-CN" dirty="0"/>
              <a:t>CNN</a:t>
            </a:r>
            <a:r>
              <a:rPr lang="zh-CN" altLang="en-US" dirty="0"/>
              <a:t> 从图像中学习新特征。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47B626C-DD9B-D34C-ABB4-3D790C226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" t="2306" r="10904" b="2407"/>
          <a:stretch/>
        </p:blipFill>
        <p:spPr>
          <a:xfrm>
            <a:off x="3531474" y="1422698"/>
            <a:ext cx="7872249" cy="48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22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127BE0E-44F2-014A-9689-3E2FE3DE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D8E668E-5804-A240-AE92-5ED6D3FFEC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迁移学习也经常出现在</a:t>
            </a:r>
            <a:r>
              <a:rPr lang="en-US" altLang="zh-CN" dirty="0"/>
              <a:t>LLMs</a:t>
            </a:r>
            <a:r>
              <a:rPr lang="zh-CN" altLang="en-US" dirty="0"/>
              <a:t> 任务中，例如迁移 </a:t>
            </a:r>
            <a:r>
              <a:rPr lang="en-US" altLang="zh-CN" dirty="0"/>
              <a:t>T5</a:t>
            </a:r>
            <a:r>
              <a:rPr lang="zh-CN" altLang="en-US" dirty="0"/>
              <a:t> 等预训练大模型 </a:t>
            </a:r>
            <a:r>
              <a:rPr lang="en-US" altLang="zh-CN" dirty="0"/>
              <a:t>Transformers</a:t>
            </a:r>
            <a:r>
              <a:rPr lang="zh-CN" altLang="en-US" dirty="0"/>
              <a:t> 中 </a:t>
            </a:r>
            <a:r>
              <a:rPr lang="en-US" altLang="zh-CN" dirty="0"/>
              <a:t>Encoder</a:t>
            </a:r>
            <a:r>
              <a:rPr lang="zh-CN" altLang="en-US" dirty="0"/>
              <a:t> 部分，训练 </a:t>
            </a:r>
            <a:r>
              <a:rPr lang="en-US" altLang="zh-CN" dirty="0"/>
              <a:t>Decoder</a:t>
            </a:r>
            <a:r>
              <a:rPr lang="zh-CN" altLang="en-US" dirty="0"/>
              <a:t> 部分。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D3567-6B22-2D48-9D5B-F2BFD1406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2" b="5164"/>
          <a:stretch/>
        </p:blipFill>
        <p:spPr>
          <a:xfrm>
            <a:off x="1664856" y="2499156"/>
            <a:ext cx="8867050" cy="3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5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Adapters 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759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9733648-80F6-8E4E-9E11-CB097E74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FE0735-8913-AA4D-A24A-B601A97F8C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《Parameter-Efficient Transfer Learning for NLP》</a:t>
            </a:r>
            <a:r>
              <a:rPr lang="zh-CN" altLang="en-US" dirty="0"/>
              <a:t>论文中指出：</a:t>
            </a:r>
            <a:endParaRPr lang="en-US" altLang="zh-CN" dirty="0"/>
          </a:p>
          <a:p>
            <a:pPr lvl="1"/>
            <a:r>
              <a:rPr lang="zh-CN" altLang="en-US" dirty="0"/>
              <a:t>在面对特定的下游任务时，如果进行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，太过低效浪费计算资源；</a:t>
            </a:r>
            <a:endParaRPr lang="en-US" altLang="zh-CN" dirty="0"/>
          </a:p>
          <a:p>
            <a:pPr lvl="1"/>
            <a:r>
              <a:rPr lang="zh-CN" altLang="en-US" dirty="0"/>
              <a:t>如果采用固定预训练模型的某些层，只微调接近下游任务的部分网络层参数，又难以达到较好的效果。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于是 </a:t>
            </a:r>
            <a:r>
              <a:rPr lang="en-US" altLang="zh-CN" sz="2000" dirty="0"/>
              <a:t>Google</a:t>
            </a:r>
            <a:r>
              <a:rPr lang="zh-CN" altLang="en-US" sz="2000" dirty="0"/>
              <a:t> 提出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结构，最早发布的参数高效微调 </a:t>
            </a:r>
            <a:r>
              <a:rPr lang="en-US" altLang="zh-CN" sz="2000" dirty="0"/>
              <a:t>PEFT</a:t>
            </a:r>
            <a:r>
              <a:rPr lang="zh-CN" altLang="en-US" sz="2000" dirty="0"/>
              <a:t> 技术之一。</a:t>
            </a:r>
            <a:r>
              <a:rPr lang="en-US" altLang="zh-CN" sz="2000" dirty="0"/>
              <a:t>Paper</a:t>
            </a:r>
            <a:r>
              <a:rPr lang="zh-CN" altLang="en-US" sz="2000" dirty="0"/>
              <a:t>中表明，可以在 </a:t>
            </a:r>
            <a:r>
              <a:rPr lang="en-US" altLang="zh-CN" sz="2000" dirty="0"/>
              <a:t>Transformers</a:t>
            </a:r>
            <a:r>
              <a:rPr lang="zh-CN" altLang="en-US" sz="2000" dirty="0"/>
              <a:t> 中添加 </a:t>
            </a:r>
            <a:r>
              <a:rPr lang="en-US" altLang="zh-CN" sz="2000" dirty="0"/>
              <a:t>Adapters</a:t>
            </a:r>
            <a:r>
              <a:rPr lang="zh-CN" altLang="en-US" sz="2000" dirty="0"/>
              <a:t>，只需对 </a:t>
            </a:r>
            <a:r>
              <a:rPr lang="en-US" altLang="zh-CN" sz="2000" dirty="0"/>
              <a:t>Adapters</a:t>
            </a:r>
            <a:r>
              <a:rPr lang="zh-CN" altLang="en-US" sz="2000" dirty="0"/>
              <a:t> 结构进行微调，而不是对整个模型进行微调。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00065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F666E6-1DDE-6B4B-ADF1-B6F0BB79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3F094-5B8E-8147-A1D8-4C1E0EF2B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3874793" cy="4994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Adapter </a:t>
            </a:r>
            <a:r>
              <a:rPr lang="zh-CN" altLang="en-US" b="1" dirty="0"/>
              <a:t>结构：</a:t>
            </a:r>
            <a:endParaRPr lang="en-US" altLang="zh-CN" b="1" dirty="0"/>
          </a:p>
          <a:p>
            <a:r>
              <a:rPr lang="zh-CN" altLang="en-US" dirty="0"/>
              <a:t>嵌入 </a:t>
            </a:r>
            <a:r>
              <a:rPr lang="en-US" altLang="zh-CN" dirty="0"/>
              <a:t>Transformer </a:t>
            </a:r>
            <a:r>
              <a:rPr lang="zh-CN" altLang="en-US" dirty="0"/>
              <a:t>结构里，训练时，固定住原来预训练模型的参数，只对新增 </a:t>
            </a:r>
            <a:r>
              <a:rPr lang="en-US" altLang="zh-CN" dirty="0"/>
              <a:t>Adapter </a:t>
            </a:r>
            <a:r>
              <a:rPr lang="zh-CN" altLang="en-US" dirty="0"/>
              <a:t>结构进行微调。</a:t>
            </a:r>
            <a:endParaRPr lang="en-US" altLang="zh-CN" dirty="0"/>
          </a:p>
          <a:p>
            <a:r>
              <a:rPr lang="zh-CN" altLang="en-US" dirty="0"/>
              <a:t>为了保证训练的高效性，</a:t>
            </a:r>
            <a:r>
              <a:rPr lang="en-US" altLang="zh-CN" dirty="0"/>
              <a:t>Adapter</a:t>
            </a:r>
            <a:r>
              <a:rPr lang="zh-CN" altLang="en-US" dirty="0"/>
              <a:t> 结构中尽可能少的引入额外的参数。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EB07D-D22B-7F48-8834-6A94232A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96" y="1438064"/>
            <a:ext cx="6642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8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2E3C266-6974-3041-BEAB-8D6E79F9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DA4CF55-5DF1-8046-983D-E0B1ECA22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4377261" cy="49949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首先是一个 </a:t>
            </a:r>
            <a:r>
              <a:rPr lang="en-US" altLang="zh-CN" dirty="0"/>
              <a:t>down-project </a:t>
            </a:r>
            <a:r>
              <a:rPr lang="zh-CN" altLang="en-US" dirty="0"/>
              <a:t>层将高维度特征映射到低维特征。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然后经过一个非线形层 </a:t>
            </a:r>
            <a:r>
              <a:rPr lang="en-US" altLang="zh-CN" dirty="0"/>
              <a:t>Nonlinearity</a:t>
            </a:r>
            <a:r>
              <a:rPr lang="zh-CN" altLang="en-US" dirty="0"/>
              <a:t> 之后，使用 </a:t>
            </a:r>
            <a:r>
              <a:rPr lang="en-US" altLang="zh-CN" dirty="0"/>
              <a:t>up-project </a:t>
            </a:r>
            <a:r>
              <a:rPr lang="zh-CN" altLang="en-US" dirty="0"/>
              <a:t>层将低维特征映射回原来的高维特征。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同时也设计了 </a:t>
            </a:r>
            <a:r>
              <a:rPr lang="en-US" altLang="zh-CN" dirty="0"/>
              <a:t>skip-connection </a:t>
            </a:r>
            <a:r>
              <a:rPr lang="zh-CN" altLang="en-US" dirty="0"/>
              <a:t>的残差结构，确保了在最差的情况下能够退化为 </a:t>
            </a:r>
            <a:r>
              <a:rPr lang="en-US" altLang="zh-CN" dirty="0"/>
              <a:t>identity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这确保了 </a:t>
            </a:r>
            <a:r>
              <a:rPr lang="en-US" altLang="zh-CN" b="1" dirty="0"/>
              <a:t>Adapters</a:t>
            </a:r>
            <a:r>
              <a:rPr lang="zh-CN" altLang="en-US" b="1" dirty="0"/>
              <a:t> 中下一层能够接收 </a:t>
            </a:r>
            <a:r>
              <a:rPr lang="en-US" altLang="zh-CN" b="1" dirty="0"/>
              <a:t>Adapters</a:t>
            </a:r>
            <a:r>
              <a:rPr lang="zh-CN" altLang="en-US" b="1" dirty="0"/>
              <a:t> 层生成的输出。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4CEAC7-BA9D-B345-AABC-0EF193B6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896" y="1438064"/>
            <a:ext cx="6642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AD6761-E948-944B-8121-A1F89A82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48370D-558C-D542-BE5E-1F090D17F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250731"/>
            <a:ext cx="10963473" cy="5104349"/>
          </a:xfrm>
        </p:spPr>
        <p:txBody>
          <a:bodyPr/>
          <a:lstStyle/>
          <a:p>
            <a:r>
              <a:rPr lang="zh-CN" altLang="en-US" dirty="0"/>
              <a:t>实验结果，</a:t>
            </a:r>
            <a:r>
              <a:rPr lang="en-US" altLang="zh-CN" dirty="0"/>
              <a:t> Adapters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在只额外增加 </a:t>
            </a:r>
            <a:r>
              <a:rPr lang="en-US" altLang="zh-CN" dirty="0"/>
              <a:t>3.6% </a:t>
            </a:r>
            <a:r>
              <a:rPr lang="zh-CN" altLang="en-US" dirty="0"/>
              <a:t>参数规模前提下，取得和 </a:t>
            </a:r>
            <a:r>
              <a:rPr lang="en-US" altLang="zh-CN" dirty="0"/>
              <a:t>Full-Finetuning </a:t>
            </a:r>
            <a:r>
              <a:rPr lang="zh-CN" altLang="en-US" dirty="0"/>
              <a:t>接近的效果。在 </a:t>
            </a:r>
            <a:r>
              <a:rPr lang="en-US" altLang="zh-CN" dirty="0"/>
              <a:t>GLUE</a:t>
            </a:r>
            <a:r>
              <a:rPr lang="zh-CN" altLang="en-US" dirty="0"/>
              <a:t> 基准上实现平均精度误差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0.4%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B4B1F6-7BA0-2348-A62B-96DE680B5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8" r="2808"/>
          <a:stretch/>
        </p:blipFill>
        <p:spPr>
          <a:xfrm>
            <a:off x="777351" y="2546393"/>
            <a:ext cx="10642060" cy="3924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78F823-4153-F143-A876-AC7B1716C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" r="2753" b="4409"/>
          <a:stretch/>
        </p:blipFill>
        <p:spPr>
          <a:xfrm>
            <a:off x="5927834" y="2354318"/>
            <a:ext cx="5491577" cy="41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0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LoRA</a:t>
            </a:r>
            <a:r>
              <a:rPr lang="zh-CN" altLang="en-US" dirty="0"/>
              <a:t> 算法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06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BB0B19F-499C-754B-870A-9A87A9BB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大模型业务全流程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080CBD20-78B8-E04A-BE23-A551F675DED9}"/>
              </a:ext>
            </a:extLst>
          </p:cNvPr>
          <p:cNvSpPr/>
          <p:nvPr/>
        </p:nvSpPr>
        <p:spPr>
          <a:xfrm>
            <a:off x="2295850" y="6035202"/>
            <a:ext cx="355322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集群算力准备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A7A42C-550A-E441-AC50-052A1576F61C}"/>
              </a:ext>
            </a:extLst>
          </p:cNvPr>
          <p:cNvSpPr/>
          <p:nvPr/>
        </p:nvSpPr>
        <p:spPr>
          <a:xfrm>
            <a:off x="2295852" y="4584923"/>
            <a:ext cx="3553226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1.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AI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集群建设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109E098-8590-4948-88D5-BE69E12A8897}"/>
              </a:ext>
            </a:extLst>
          </p:cNvPr>
          <p:cNvSpPr/>
          <p:nvPr/>
        </p:nvSpPr>
        <p:spPr>
          <a:xfrm>
            <a:off x="2295851" y="4961798"/>
            <a:ext cx="3553227" cy="975950"/>
          </a:xfrm>
          <a:prstGeom prst="roundRect">
            <a:avLst>
              <a:gd name="adj" fmla="val 6173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F392445-FD73-1A4E-9B45-806DC7DF2F0D}"/>
              </a:ext>
            </a:extLst>
          </p:cNvPr>
          <p:cNvSpPr/>
          <p:nvPr/>
        </p:nvSpPr>
        <p:spPr>
          <a:xfrm>
            <a:off x="2421777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100" dirty="0">
                <a:solidFill>
                  <a:srgbClr val="1D1D1A"/>
                </a:solidFill>
              </a:rPr>
              <a:t>计算、存储、网络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0BD10A1-26FF-E248-99DA-DFB2E4A30BBD}"/>
              </a:ext>
            </a:extLst>
          </p:cNvPr>
          <p:cNvSpPr/>
          <p:nvPr/>
        </p:nvSpPr>
        <p:spPr>
          <a:xfrm>
            <a:off x="3545403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集群机房建设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C8CE0B8F-1F8E-CA43-9FC5-3CE58FC9A20B}"/>
              </a:ext>
            </a:extLst>
          </p:cNvPr>
          <p:cNvSpPr/>
          <p:nvPr/>
        </p:nvSpPr>
        <p:spPr>
          <a:xfrm>
            <a:off x="4669029" y="5099099"/>
            <a:ext cx="1054626" cy="701349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100" dirty="0">
                <a:solidFill>
                  <a:srgbClr val="1D1D1A"/>
                </a:solidFill>
              </a:rPr>
              <a:t>AI</a:t>
            </a:r>
            <a:r>
              <a:rPr kumimoji="1" lang="zh-CN" altLang="en-US" sz="1100" dirty="0">
                <a:solidFill>
                  <a:srgbClr val="1D1D1A"/>
                </a:solidFill>
              </a:rPr>
              <a:t> 集群上线与运维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98B289-E623-B94C-A12E-F85288BA871D}"/>
              </a:ext>
            </a:extLst>
          </p:cNvPr>
          <p:cNvGrpSpPr/>
          <p:nvPr/>
        </p:nvGrpSpPr>
        <p:grpSpPr>
          <a:xfrm>
            <a:off x="469825" y="1470512"/>
            <a:ext cx="2802062" cy="2532963"/>
            <a:chOff x="1443209" y="1288662"/>
            <a:chExt cx="2399377" cy="2532963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C9CADC98-7C29-C94C-8678-939463496B64}"/>
                </a:ext>
              </a:extLst>
            </p:cNvPr>
            <p:cNvSpPr/>
            <p:nvPr/>
          </p:nvSpPr>
          <p:spPr>
            <a:xfrm>
              <a:off x="1443209" y="1288662"/>
              <a:ext cx="2385849" cy="34684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数据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&amp;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D72351-B007-3F4C-9777-E51502F7A45A}"/>
                </a:ext>
              </a:extLst>
            </p:cNvPr>
            <p:cNvSpPr/>
            <p:nvPr/>
          </p:nvSpPr>
          <p:spPr>
            <a:xfrm>
              <a:off x="1456737" y="1785758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2.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数据处理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55BC35-A04E-194C-AD47-C2C9B741E56F}"/>
                </a:ext>
              </a:extLst>
            </p:cNvPr>
            <p:cNvSpPr/>
            <p:nvPr/>
          </p:nvSpPr>
          <p:spPr>
            <a:xfrm>
              <a:off x="1456735" y="2851791"/>
              <a:ext cx="2385849" cy="3468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+mn-ea"/>
                </a:rPr>
                <a:t>3.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+mn-ea"/>
                </a:rPr>
                <a:t> 模型算法</a:t>
              </a:r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974C207A-9B1C-9D47-8A50-CD18C53E7881}"/>
                </a:ext>
              </a:extLst>
            </p:cNvPr>
            <p:cNvSpPr/>
            <p:nvPr/>
          </p:nvSpPr>
          <p:spPr>
            <a:xfrm>
              <a:off x="1456736" y="2215182"/>
              <a:ext cx="2385848" cy="540883"/>
            </a:xfrm>
            <a:prstGeom prst="roundRect">
              <a:avLst>
                <a:gd name="adj" fmla="val 1507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A18D350F-4981-764E-A3C8-4596DDF5E21A}"/>
                </a:ext>
              </a:extLst>
            </p:cNvPr>
            <p:cNvSpPr/>
            <p:nvPr/>
          </p:nvSpPr>
          <p:spPr>
            <a:xfrm>
              <a:off x="1456736" y="3280741"/>
              <a:ext cx="2385848" cy="540884"/>
            </a:xfrm>
            <a:prstGeom prst="roundRect">
              <a:avLst>
                <a:gd name="adj" fmla="val 16850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8A599A53-BC58-0A4B-BCA2-EDBBB8E226E1}"/>
                </a:ext>
              </a:extLst>
            </p:cNvPr>
            <p:cNvSpPr/>
            <p:nvPr/>
          </p:nvSpPr>
          <p:spPr>
            <a:xfrm>
              <a:off x="1558877" y="2316194"/>
              <a:ext cx="59745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开源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4EEB47F0-794A-5143-8807-A748492596D8}"/>
                </a:ext>
              </a:extLst>
            </p:cNvPr>
            <p:cNvSpPr/>
            <p:nvPr/>
          </p:nvSpPr>
          <p:spPr>
            <a:xfrm>
              <a:off x="2269963" y="2316194"/>
              <a:ext cx="69959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预处理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C9906E98-C1E9-294A-93E7-60AA6FCCF494}"/>
                </a:ext>
              </a:extLst>
            </p:cNvPr>
            <p:cNvSpPr/>
            <p:nvPr/>
          </p:nvSpPr>
          <p:spPr>
            <a:xfrm>
              <a:off x="3083189" y="2316194"/>
              <a:ext cx="658039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向量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数据库</a:t>
              </a:r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6BC41BAF-D448-6749-9F39-387CFD8F709D}"/>
                </a:ext>
              </a:extLst>
            </p:cNvPr>
            <p:cNvSpPr/>
            <p:nvPr/>
          </p:nvSpPr>
          <p:spPr>
            <a:xfrm>
              <a:off x="1563582" y="3377762"/>
              <a:ext cx="952711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D1D1A"/>
                  </a:solidFill>
                </a:rPr>
                <a:t>LLM</a:t>
              </a:r>
              <a:r>
                <a:rPr kumimoji="1" lang="zh-CN" altLang="en-US" sz="1000" dirty="0">
                  <a:solidFill>
                    <a:srgbClr val="1D1D1A"/>
                  </a:solidFill>
                </a:rPr>
                <a:t>模型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架构</a:t>
              </a:r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90A76E66-1204-E243-BBC6-ADEC217BCE1C}"/>
                </a:ext>
              </a:extLst>
            </p:cNvPr>
            <p:cNvSpPr/>
            <p:nvPr/>
          </p:nvSpPr>
          <p:spPr>
            <a:xfrm>
              <a:off x="2611098" y="3377762"/>
              <a:ext cx="1136682" cy="34684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多模态</a:t>
              </a:r>
              <a:endParaRPr kumimoji="1" lang="en-US" altLang="zh-CN" sz="1000" dirty="0">
                <a:solidFill>
                  <a:srgbClr val="1D1D1A"/>
                </a:solidFill>
              </a:endParaRPr>
            </a:p>
            <a:p>
              <a:pPr algn="ctr"/>
              <a:r>
                <a:rPr kumimoji="1" lang="zh-CN" altLang="en-US" sz="1000" dirty="0">
                  <a:solidFill>
                    <a:srgbClr val="1D1D1A"/>
                  </a:solidFill>
                </a:rPr>
                <a:t>一切皆</a:t>
              </a:r>
              <a:r>
                <a:rPr kumimoji="1" lang="en-US" altLang="zh-CN" sz="1000" dirty="0">
                  <a:solidFill>
                    <a:srgbClr val="1D1D1A"/>
                  </a:solidFill>
                </a:rPr>
                <a:t>Tokens</a:t>
              </a:r>
              <a:endParaRPr kumimoji="1" lang="zh-CN" altLang="en-US" sz="1000" dirty="0">
                <a:solidFill>
                  <a:srgbClr val="1D1D1A"/>
                </a:solidFill>
              </a:endParaRPr>
            </a:p>
          </p:txBody>
        </p:sp>
      </p:grpSp>
      <p:sp>
        <p:nvSpPr>
          <p:cNvPr id="29" name="右箭头 28">
            <a:extLst>
              <a:ext uri="{FF2B5EF4-FFF2-40B4-BE49-F238E27FC236}">
                <a16:creationId xmlns:a16="http://schemas.microsoft.com/office/drawing/2014/main" id="{363C66BD-EA59-8541-93AA-4AD048F43833}"/>
              </a:ext>
            </a:extLst>
          </p:cNvPr>
          <p:cNvSpPr/>
          <p:nvPr/>
        </p:nvSpPr>
        <p:spPr>
          <a:xfrm>
            <a:off x="7975127" y="2534760"/>
            <a:ext cx="443351" cy="4044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BECA879D-29BA-A54D-AF2B-5E10567C55C2}"/>
              </a:ext>
            </a:extLst>
          </p:cNvPr>
          <p:cNvSpPr/>
          <p:nvPr/>
        </p:nvSpPr>
        <p:spPr>
          <a:xfrm>
            <a:off x="3920988" y="1477321"/>
            <a:ext cx="3866209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模型训练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微调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EB599-D7A4-1245-BF25-E7B76A2C0D00}"/>
              </a:ext>
            </a:extLst>
          </p:cNvPr>
          <p:cNvSpPr/>
          <p:nvPr/>
        </p:nvSpPr>
        <p:spPr>
          <a:xfrm>
            <a:off x="3945910" y="1974417"/>
            <a:ext cx="2301885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4.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模型训练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7FF7058F-E62D-D74B-8ABC-396BCBD2E786}"/>
              </a:ext>
            </a:extLst>
          </p:cNvPr>
          <p:cNvSpPr/>
          <p:nvPr/>
        </p:nvSpPr>
        <p:spPr>
          <a:xfrm>
            <a:off x="3945904" y="2403841"/>
            <a:ext cx="2301884" cy="1592825"/>
          </a:xfrm>
          <a:prstGeom prst="roundRect">
            <a:avLst>
              <a:gd name="adj" fmla="val 742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0C23B022-416C-5F45-81DF-E2D5369E64A8}"/>
              </a:ext>
            </a:extLst>
          </p:cNvPr>
          <p:cNvSpPr/>
          <p:nvPr/>
        </p:nvSpPr>
        <p:spPr>
          <a:xfrm>
            <a:off x="4083653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混合精度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074A579-4115-4042-AC82-BFE200BAB226}"/>
              </a:ext>
            </a:extLst>
          </p:cNvPr>
          <p:cNvSpPr/>
          <p:nvPr/>
        </p:nvSpPr>
        <p:spPr>
          <a:xfrm>
            <a:off x="4083653" y="3517781"/>
            <a:ext cx="2013386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训练集群稳定性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315ADF-F941-8B45-AE52-7A11F1D88C23}"/>
              </a:ext>
            </a:extLst>
          </p:cNvPr>
          <p:cNvSpPr/>
          <p:nvPr/>
        </p:nvSpPr>
        <p:spPr>
          <a:xfrm>
            <a:off x="6347338" y="1974417"/>
            <a:ext cx="146478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6.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模型微调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B5DCFD3E-EEFA-7348-AD00-3A001207CF2D}"/>
              </a:ext>
            </a:extLst>
          </p:cNvPr>
          <p:cNvSpPr/>
          <p:nvPr/>
        </p:nvSpPr>
        <p:spPr>
          <a:xfrm>
            <a:off x="6347338" y="2403841"/>
            <a:ext cx="1464780" cy="1592825"/>
          </a:xfrm>
          <a:prstGeom prst="roundRect">
            <a:avLst>
              <a:gd name="adj" fmla="val 850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B84AB5B-C8BD-3E44-9F29-CF18B8CAF3D7}"/>
              </a:ext>
            </a:extLst>
          </p:cNvPr>
          <p:cNvSpPr/>
          <p:nvPr/>
        </p:nvSpPr>
        <p:spPr>
          <a:xfrm>
            <a:off x="6482712" y="2568568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全参微调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447E38B3-E690-8143-8B36-E6C120E625D7}"/>
              </a:ext>
            </a:extLst>
          </p:cNvPr>
          <p:cNvSpPr/>
          <p:nvPr/>
        </p:nvSpPr>
        <p:spPr>
          <a:xfrm>
            <a:off x="6482712" y="3042371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低参微调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28625CD-70D4-5044-84B8-5DF42842F212}"/>
              </a:ext>
            </a:extLst>
          </p:cNvPr>
          <p:cNvSpPr/>
          <p:nvPr/>
        </p:nvSpPr>
        <p:spPr>
          <a:xfrm>
            <a:off x="6482712" y="3516175"/>
            <a:ext cx="120869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指令微调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64BE5E12-3765-A74D-A2E1-7FC6077B0937}"/>
              </a:ext>
            </a:extLst>
          </p:cNvPr>
          <p:cNvSpPr/>
          <p:nvPr/>
        </p:nvSpPr>
        <p:spPr>
          <a:xfrm>
            <a:off x="4658746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梯度检查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7043F888-21C7-8245-8BE5-540512ABBBF6}"/>
              </a:ext>
            </a:extLst>
          </p:cNvPr>
          <p:cNvSpPr/>
          <p:nvPr/>
        </p:nvSpPr>
        <p:spPr>
          <a:xfrm>
            <a:off x="5233838" y="2514686"/>
            <a:ext cx="502438" cy="452145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梯度累积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FEFCB3D-25F6-D747-92AF-9B303D1AFCB2}"/>
              </a:ext>
            </a:extLst>
          </p:cNvPr>
          <p:cNvSpPr/>
          <p:nvPr/>
        </p:nvSpPr>
        <p:spPr>
          <a:xfrm>
            <a:off x="4083654" y="3068885"/>
            <a:ext cx="2019540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5.</a:t>
            </a:r>
            <a:r>
              <a:rPr kumimoji="1" lang="zh-CN" altLang="en-US" sz="1000" dirty="0">
                <a:solidFill>
                  <a:srgbClr val="1D1D1A"/>
                </a:solidFill>
              </a:rPr>
              <a:t> 分布式并行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BA35242-0F36-1C4C-A25A-26F19AE7B24C}"/>
              </a:ext>
            </a:extLst>
          </p:cNvPr>
          <p:cNvSpPr/>
          <p:nvPr/>
        </p:nvSpPr>
        <p:spPr>
          <a:xfrm>
            <a:off x="5793110" y="2574201"/>
            <a:ext cx="3578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…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B02FAC4-2517-5547-AC49-C3FC699FFDF8}"/>
              </a:ext>
            </a:extLst>
          </p:cNvPr>
          <p:cNvSpPr/>
          <p:nvPr/>
        </p:nvSpPr>
        <p:spPr>
          <a:xfrm>
            <a:off x="8488355" y="1476078"/>
            <a:ext cx="2973141" cy="34684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模型验证 </a:t>
            </a:r>
            <a:r>
              <a:rPr kumimoji="1" lang="en-US" altLang="zh-CN" b="1" dirty="0">
                <a:solidFill>
                  <a:schemeClr val="bg1"/>
                </a:solidFill>
                <a:latin typeface="+mn-ea"/>
              </a:rPr>
              <a:t>&amp;</a:t>
            </a:r>
            <a:r>
              <a:rPr kumimoji="1" lang="zh-CN" altLang="en-US" b="1" dirty="0">
                <a:solidFill>
                  <a:schemeClr val="bg1"/>
                </a:solidFill>
                <a:latin typeface="+mn-ea"/>
              </a:rPr>
              <a:t> 推理部署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FC160AC-5479-FF45-B4B0-B30015E44243}"/>
              </a:ext>
            </a:extLst>
          </p:cNvPr>
          <p:cNvSpPr/>
          <p:nvPr/>
        </p:nvSpPr>
        <p:spPr>
          <a:xfrm>
            <a:off x="8515489" y="1973174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7.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模型验证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7BE849B-7C36-EC45-9903-81EF4BFCAF7D}"/>
              </a:ext>
            </a:extLst>
          </p:cNvPr>
          <p:cNvSpPr/>
          <p:nvPr/>
        </p:nvSpPr>
        <p:spPr>
          <a:xfrm>
            <a:off x="8515486" y="3025383"/>
            <a:ext cx="2973140" cy="346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solidFill>
                  <a:schemeClr val="tx1"/>
                </a:solidFill>
                <a:latin typeface="+mn-ea"/>
              </a:rPr>
              <a:t>8.</a:t>
            </a:r>
            <a:r>
              <a:rPr kumimoji="1" lang="zh-CN" altLang="en-US" sz="1400" b="1" dirty="0">
                <a:solidFill>
                  <a:schemeClr val="tx1"/>
                </a:solidFill>
                <a:latin typeface="+mn-ea"/>
              </a:rPr>
              <a:t> 推理与智能体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9E5A9AA-0708-D84F-81E8-C7934C68D631}"/>
              </a:ext>
            </a:extLst>
          </p:cNvPr>
          <p:cNvSpPr/>
          <p:nvPr/>
        </p:nvSpPr>
        <p:spPr>
          <a:xfrm>
            <a:off x="8515488" y="2402598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DD2068-5B24-8C42-99A9-F333035123B7}"/>
              </a:ext>
            </a:extLst>
          </p:cNvPr>
          <p:cNvSpPr/>
          <p:nvPr/>
        </p:nvSpPr>
        <p:spPr>
          <a:xfrm>
            <a:off x="8642771" y="2499618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下游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任务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474B9AAB-5FE0-1147-9B22-E610A589CD6C}"/>
              </a:ext>
            </a:extLst>
          </p:cNvPr>
          <p:cNvSpPr/>
          <p:nvPr/>
        </p:nvSpPr>
        <p:spPr>
          <a:xfrm>
            <a:off x="9528895" y="2499618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测评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标准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6C0764A-CD12-3942-B6A5-99FBDCB760F5}"/>
              </a:ext>
            </a:extLst>
          </p:cNvPr>
          <p:cNvSpPr/>
          <p:nvPr/>
        </p:nvSpPr>
        <p:spPr>
          <a:xfrm>
            <a:off x="10542302" y="2499618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bench</a:t>
            </a:r>
          </a:p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mark</a:t>
            </a:r>
            <a:endParaRPr kumimoji="1" lang="zh-CN" altLang="en-US" sz="1000" dirty="0">
              <a:solidFill>
                <a:srgbClr val="1D1D1A"/>
              </a:solidFill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96464FC8-1442-1749-8D64-C2F4FB48B780}"/>
              </a:ext>
            </a:extLst>
          </p:cNvPr>
          <p:cNvSpPr/>
          <p:nvPr/>
        </p:nvSpPr>
        <p:spPr>
          <a:xfrm>
            <a:off x="8515486" y="3457025"/>
            <a:ext cx="2973139" cy="540883"/>
          </a:xfrm>
          <a:prstGeom prst="roundRect">
            <a:avLst>
              <a:gd name="adj" fmla="val 15071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/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99CF600-C4F0-6F44-A366-7A030C75BBAA}"/>
              </a:ext>
            </a:extLst>
          </p:cNvPr>
          <p:cNvSpPr/>
          <p:nvPr/>
        </p:nvSpPr>
        <p:spPr>
          <a:xfrm>
            <a:off x="8642770" y="3554045"/>
            <a:ext cx="744517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量化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压缩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7C7A8E40-9654-4D41-A5F6-DEDC697F99C1}"/>
              </a:ext>
            </a:extLst>
          </p:cNvPr>
          <p:cNvSpPr/>
          <p:nvPr/>
        </p:nvSpPr>
        <p:spPr>
          <a:xfrm>
            <a:off x="9528894" y="3554045"/>
            <a:ext cx="871801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推理</a:t>
            </a:r>
            <a:endParaRPr kumimoji="1" lang="en-US" altLang="zh-CN" sz="1000" dirty="0">
              <a:solidFill>
                <a:srgbClr val="1D1D1A"/>
              </a:solidFill>
            </a:endParaRP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加速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D05732A5-4D72-924A-80D8-0B540DD4C072}"/>
              </a:ext>
            </a:extLst>
          </p:cNvPr>
          <p:cNvSpPr/>
          <p:nvPr/>
        </p:nvSpPr>
        <p:spPr>
          <a:xfrm>
            <a:off x="10542301" y="3554045"/>
            <a:ext cx="820019" cy="346842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rgbClr val="1D1D1A"/>
                </a:solidFill>
              </a:rPr>
              <a:t>9.</a:t>
            </a:r>
            <a:r>
              <a:rPr kumimoji="1" lang="zh-CN" altLang="en-US" sz="1000" dirty="0">
                <a:solidFill>
                  <a:srgbClr val="1D1D1A"/>
                </a:solidFill>
              </a:rPr>
              <a:t> </a:t>
            </a:r>
            <a:r>
              <a:rPr kumimoji="1" lang="en-US" altLang="zh-CN" sz="1000" dirty="0">
                <a:solidFill>
                  <a:srgbClr val="1D1D1A"/>
                </a:solidFill>
              </a:rPr>
              <a:t>Agent</a:t>
            </a:r>
          </a:p>
          <a:p>
            <a:pPr algn="ctr"/>
            <a:r>
              <a:rPr kumimoji="1" lang="zh-CN" altLang="en-US" sz="1000" dirty="0">
                <a:solidFill>
                  <a:srgbClr val="1D1D1A"/>
                </a:solidFill>
              </a:rPr>
              <a:t>智能体</a:t>
            </a:r>
          </a:p>
        </p:txBody>
      </p:sp>
      <p:sp>
        <p:nvSpPr>
          <p:cNvPr id="58" name="右箭头 57">
            <a:extLst>
              <a:ext uri="{FF2B5EF4-FFF2-40B4-BE49-F238E27FC236}">
                <a16:creationId xmlns:a16="http://schemas.microsoft.com/office/drawing/2014/main" id="{4AC8CCC9-7B04-034B-A1DA-8F26D0F43963}"/>
              </a:ext>
            </a:extLst>
          </p:cNvPr>
          <p:cNvSpPr/>
          <p:nvPr/>
        </p:nvSpPr>
        <p:spPr>
          <a:xfrm>
            <a:off x="3383805" y="2534760"/>
            <a:ext cx="443351" cy="404466"/>
          </a:xfrm>
          <a:prstGeom prst="rightArrow">
            <a:avLst>
              <a:gd name="adj1" fmla="val 50000"/>
              <a:gd name="adj2" fmla="val 5259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D5506F47-962F-F54E-9791-A3CC8945EADE}"/>
              </a:ext>
            </a:extLst>
          </p:cNvPr>
          <p:cNvSpPr/>
          <p:nvPr/>
        </p:nvSpPr>
        <p:spPr>
          <a:xfrm rot="5400000">
            <a:off x="5878305" y="-1239373"/>
            <a:ext cx="257168" cy="109634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995F9C-1453-EC40-9E5D-1CA6D4FC7D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571" y="4619752"/>
            <a:ext cx="3727093" cy="17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53CD53-731A-D74D-A2DC-B7E5CCA09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913F03-FE7B-DC4A-B1DA-40AEE9583515}"/>
              </a:ext>
            </a:extLst>
          </p:cNvPr>
          <p:cNvSpPr txBox="1"/>
          <p:nvPr/>
        </p:nvSpPr>
        <p:spPr>
          <a:xfrm>
            <a:off x="8702566" y="3836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13799" cy="4994910"/>
          </a:xfrm>
        </p:spPr>
        <p:txBody>
          <a:bodyPr/>
          <a:lstStyle/>
          <a:p>
            <a:r>
              <a:rPr lang="zh-CN" altLang="en-US" b="1" dirty="0"/>
              <a:t>问题：</a:t>
            </a:r>
            <a:r>
              <a:rPr lang="en-US" altLang="zh-CN" dirty="0"/>
              <a:t>Adapter Tuning </a:t>
            </a:r>
            <a:r>
              <a:rPr lang="zh-CN" altLang="en-US" dirty="0"/>
              <a:t>增加了模型层数，引入了额外的推理延迟。</a:t>
            </a:r>
            <a:r>
              <a:rPr lang="en-US" altLang="zh-CN" dirty="0"/>
              <a:t>LLMs</a:t>
            </a:r>
            <a:r>
              <a:rPr lang="zh-CN" altLang="en-US" dirty="0"/>
              <a:t> 中的 </a:t>
            </a:r>
            <a:r>
              <a:rPr lang="en-US" altLang="zh-CN" dirty="0"/>
              <a:t>Transformers</a:t>
            </a:r>
            <a:r>
              <a:rPr lang="zh-CN" altLang="en-US" dirty="0"/>
              <a:t> 结构中一般是过参数化，它们有更小的内在维度特征数据，大模型主要依赖于这些更小的内在维度（</a:t>
            </a:r>
            <a:r>
              <a:rPr lang="en-US" altLang="zh-CN" dirty="0"/>
              <a:t>low intrinsic dimension</a:t>
            </a:r>
            <a:r>
              <a:rPr lang="zh-CN" altLang="en-US" dirty="0"/>
              <a:t>）进行任务适配。</a:t>
            </a:r>
            <a:endParaRPr lang="en-US" altLang="zh-CN" dirty="0"/>
          </a:p>
          <a:p>
            <a:r>
              <a:rPr lang="zh-CN" altLang="en-US" dirty="0"/>
              <a:t>假设模型在任务适配过程中，权重的改变量是低秩（</a:t>
            </a:r>
            <a:r>
              <a:rPr lang="en-US" altLang="zh-CN" dirty="0"/>
              <a:t>low rank</a:t>
            </a:r>
            <a:r>
              <a:rPr lang="zh-CN" altLang="en-US" dirty="0"/>
              <a:t>）的，由此提出低秩自适应（</a:t>
            </a:r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Adaptation</a:t>
            </a:r>
            <a:r>
              <a:rPr lang="zh-CN" altLang="en-US" dirty="0"/>
              <a:t>）方法：保持预先训练权重不变前提下，通过并行增加计算密集的层进行秩分解矩阵，来间接训练神经网络中的一些密集层。</a:t>
            </a:r>
          </a:p>
        </p:txBody>
      </p:sp>
    </p:spTree>
    <p:extLst>
      <p:ext uri="{BB962C8B-B14F-4D97-AF65-F5344CB8AC3E}">
        <p14:creationId xmlns:p14="http://schemas.microsoft.com/office/powerpoint/2010/main" val="173407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5924BE-FFFD-B440-85CC-6D3251573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934820" cy="4994910"/>
          </a:xfrm>
        </p:spPr>
        <p:txBody>
          <a:bodyPr/>
          <a:lstStyle/>
          <a:p>
            <a:r>
              <a:rPr lang="zh-CN" altLang="en-US" b="1" dirty="0"/>
              <a:t>其工作原理是修改神经网络中可更新参数的训练和更新方式。</a:t>
            </a:r>
            <a:r>
              <a:rPr lang="en-US" altLang="zh-CN" dirty="0"/>
              <a:t>mathematically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预训练网络权重矩阵是全秩的（</a:t>
            </a:r>
            <a:r>
              <a:rPr lang="en-US" altLang="zh-CN" dirty="0"/>
              <a:t>Full Rank</a:t>
            </a:r>
            <a:r>
              <a:rPr lang="zh-CN" altLang="en-US" dirty="0"/>
              <a:t>），这意味着每个权重都是唯一，不能通过组合其他权重来生成。</a:t>
            </a:r>
            <a:endParaRPr lang="en-US" altLang="zh-CN" dirty="0"/>
          </a:p>
          <a:p>
            <a:pPr lvl="1"/>
            <a:r>
              <a:rPr lang="en-US" altLang="zh-CN" dirty="0"/>
              <a:t>LoRA</a:t>
            </a:r>
            <a:r>
              <a:rPr lang="zh-CN" altLang="en-US" dirty="0"/>
              <a:t> 作者表示，当预训练 </a:t>
            </a:r>
            <a:r>
              <a:rPr lang="en-US" altLang="zh-CN" dirty="0"/>
              <a:t>LLMs</a:t>
            </a:r>
            <a:r>
              <a:rPr lang="zh-CN" altLang="en-US" dirty="0"/>
              <a:t> 被调整到新任务时，权重具有较低内在维度（</a:t>
            </a:r>
            <a:r>
              <a:rPr lang="en-US" altLang="zh-CN" dirty="0"/>
              <a:t>Low Intrinsic Dimension</a:t>
            </a:r>
            <a:r>
              <a:rPr lang="zh-CN" altLang="en-US" dirty="0"/>
              <a:t>）。这意味着权重可以用小矩阵表示，其秩较低。</a:t>
            </a:r>
            <a:endParaRPr lang="en-US" altLang="zh-CN" dirty="0"/>
          </a:p>
          <a:p>
            <a:pPr lvl="1"/>
            <a:r>
              <a:rPr lang="zh-CN" altLang="en-US" dirty="0"/>
              <a:t>这意味着，反向传播期间，权重更新矩阵可以具有较低的秩，因为大多数必要的信息已经被预训练过程捕获，并且在微调期间仅进行特定于任务的调整。</a:t>
            </a:r>
          </a:p>
        </p:txBody>
      </p:sp>
    </p:spTree>
    <p:extLst>
      <p:ext uri="{BB962C8B-B14F-4D97-AF65-F5344CB8AC3E}">
        <p14:creationId xmlns:p14="http://schemas.microsoft.com/office/powerpoint/2010/main" val="325940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ABF09A-9C93-2043-A7C0-8C6E916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06F33-198C-5C4E-BBFD-BA71331A0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5714103" cy="4994910"/>
          </a:xfrm>
        </p:spPr>
        <p:txBody>
          <a:bodyPr/>
          <a:lstStyle/>
          <a:p>
            <a:r>
              <a:rPr lang="zh-CN" altLang="en-US" dirty="0"/>
              <a:t>通俗说：</a:t>
            </a:r>
            <a:r>
              <a:rPr lang="zh-CN" altLang="en-US" b="1" dirty="0"/>
              <a:t>微调过程中，只有极少数权重被大量更新，因为大多数学习都是在神经网络的预训练阶段完成的。</a:t>
            </a:r>
            <a:r>
              <a:rPr lang="en-US" altLang="zh-CN" b="1" dirty="0"/>
              <a:t>LoRA</a:t>
            </a:r>
            <a:r>
              <a:rPr lang="zh-CN" altLang="en-US" b="1" dirty="0"/>
              <a:t> 使用该信息来减少可训练参数的数量。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793215-657A-1E4D-AE9A-46586EB4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81" y="1794719"/>
            <a:ext cx="5593305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5FCDFD-85FC-EA42-80B9-E44AAE1A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425D3E-B904-2D49-A649-59F102DF3CD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在原始的预训练模型 旁边增加一个旁路结构，先降维再升维，来模拟 </a:t>
                </a:r>
                <a:r>
                  <a:rPr lang="en-US" altLang="zh-CN" dirty="0"/>
                  <a:t>Intrinsic Rank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是预训练模型初始化参数，</a:t>
                </a:r>
                <a:r>
                  <a:rPr kumimoji="1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是需要更新参数。全参微调时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 参数量等于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。则 </a:t>
                </a:r>
                <a:r>
                  <a:rPr lang="en-US" altLang="zh-CN" dirty="0"/>
                  <a:t>LoRA</a:t>
                </a:r>
                <a:r>
                  <a:rPr lang="zh-CN" altLang="en-US" dirty="0"/>
                  <a:t> 只需要微调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，表示为 </a:t>
                </a:r>
                <a:r>
                  <a:rPr lang="en-US" altLang="zh-CN" dirty="0"/>
                  <a:t>AB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其中，秩 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i="1" dirty="0" err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B425D3E-B904-2D49-A649-59F102DF3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 r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66AA80-C4BB-DD48-B7AD-0949D3E0B972}"/>
                  </a:ext>
                </a:extLst>
              </p:cNvPr>
              <p:cNvSpPr txBox="1"/>
              <p:nvPr/>
            </p:nvSpPr>
            <p:spPr>
              <a:xfrm>
                <a:off x="3850583" y="2049516"/>
                <a:ext cx="3886000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66AA80-C4BB-DD48-B7AD-0949D3E0B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583" y="2049516"/>
                <a:ext cx="3886000" cy="400944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4F4B0-E6C4-2E45-A726-81D29DAF68A0}"/>
                  </a:ext>
                </a:extLst>
              </p:cNvPr>
              <p:cNvSpPr txBox="1"/>
              <p:nvPr/>
            </p:nvSpPr>
            <p:spPr>
              <a:xfrm>
                <a:off x="2984320" y="3596119"/>
                <a:ext cx="5604739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E4F4B0-E6C4-2E45-A726-81D29DAF6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20" y="3596119"/>
                <a:ext cx="5604739" cy="375872"/>
              </a:xfrm>
              <a:prstGeom prst="rect">
                <a:avLst/>
              </a:prstGeom>
              <a:blipFill>
                <a:blip r:embed="rId4"/>
                <a:stretch>
                  <a:fillRect l="-452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27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63AB468-E3CD-A041-A71A-4A845A9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F2905A-DA39-084C-AC18-159FE3369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训练的时候固定预训练模型的参数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，只训练降维矩阵 </a:t>
                </a:r>
                <a:r>
                  <a:rPr lang="en-US" altLang="zh-CN" dirty="0"/>
                  <a:t>A </a:t>
                </a:r>
                <a:r>
                  <a:rPr lang="zh-CN" altLang="en-US" dirty="0"/>
                  <a:t>与升维矩阵 </a:t>
                </a:r>
                <a:r>
                  <a:rPr lang="en-US" altLang="zh-CN" dirty="0"/>
                  <a:t>B </a:t>
                </a:r>
                <a:r>
                  <a:rPr lang="zh-CN" altLang="en-US" dirty="0"/>
                  <a:t>。在前向过程中， 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与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都会乘以相同的输入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 </a:t>
                </a:r>
                <a:r>
                  <a:rPr lang="zh-CN" altLang="en-US" dirty="0"/>
                  <a:t>，最后相加：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其中，模型的输入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维度不变，输出时将低秩矩阵 </a:t>
                </a:r>
                <a:r>
                  <a:rPr lang="en-US" altLang="zh-CN" dirty="0"/>
                  <a:t>BA </a:t>
                </a:r>
                <a:r>
                  <a:rPr lang="zh-CN" altLang="en-US" dirty="0"/>
                  <a:t>与预训练矩阵的参数叠加 </a:t>
                </a:r>
                <a:r>
                  <a:rPr lang="en-US" altLang="zh-CN" dirty="0"/>
                  <a:t>Concat</a:t>
                </a:r>
                <a:r>
                  <a:rPr lang="zh-CN" altLang="en-US" dirty="0"/>
                  <a:t>：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5F2905A-DA39-084C-AC18-159FE3369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0500AD-02AB-EF46-96E9-8EC27E0159F8}"/>
                  </a:ext>
                </a:extLst>
              </p:cNvPr>
              <p:cNvSpPr txBox="1"/>
              <p:nvPr/>
            </p:nvSpPr>
            <p:spPr>
              <a:xfrm>
                <a:off x="3478306" y="2482023"/>
                <a:ext cx="41444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𝐵𝐴𝑥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C0500AD-02AB-EF46-96E9-8EC27E015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6" y="2482023"/>
                <a:ext cx="4144468" cy="369332"/>
              </a:xfrm>
              <a:prstGeom prst="rect">
                <a:avLst/>
              </a:prstGeom>
              <a:blipFill>
                <a:blip r:embed="rId3"/>
                <a:stretch>
                  <a:fillRect l="-1223" r="-612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275B96-4D45-5E4A-8309-2D7123172526}"/>
                  </a:ext>
                </a:extLst>
              </p:cNvPr>
              <p:cNvSpPr txBox="1"/>
              <p:nvPr/>
            </p:nvSpPr>
            <p:spPr>
              <a:xfrm>
                <a:off x="3478306" y="3637314"/>
                <a:ext cx="4230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𝐵𝐴</m:t>
                          </m:r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B275B96-4D45-5E4A-8309-2D7123172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6" y="3637314"/>
                <a:ext cx="4230132" cy="369332"/>
              </a:xfrm>
              <a:prstGeom prst="rect">
                <a:avLst/>
              </a:prstGeom>
              <a:blipFill>
                <a:blip r:embed="rId4"/>
                <a:stretch>
                  <a:fillRect l="-898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80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3FBD3-A03A-7441-9A64-D8CCEEE4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实验效果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867101-C021-6B4F-9B1B-700B6E873E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 </a:t>
            </a:r>
            <a:r>
              <a:rPr lang="zh-CN" altLang="en-US" dirty="0"/>
              <a:t>相比其它微调方法，增加参数量不会导致性能的下降。</a:t>
            </a:r>
          </a:p>
          <a:p>
            <a:r>
              <a:rPr lang="zh-CN" altLang="en-US" dirty="0"/>
              <a:t>性能上与全参数微调持平甚至超过。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A6039-E354-4D4B-AEA1-79606C58F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3"/>
          <a:stretch/>
        </p:blipFill>
        <p:spPr>
          <a:xfrm>
            <a:off x="1994519" y="2449068"/>
            <a:ext cx="8221703" cy="3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417EEA4-B5BB-284F-84D8-2E2061C9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推理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06DF74A-CE70-6943-91A5-BFCA08709D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在推理过程中，</a:t>
                </a:r>
                <a:r>
                  <a:rPr lang="en-US" altLang="zh-CN" dirty="0"/>
                  <a:t>LoRA </a:t>
                </a:r>
                <a:r>
                  <a:rPr lang="zh-CN" altLang="en-US" dirty="0"/>
                  <a:t>也几乎未引入额外 </a:t>
                </a:r>
                <a:r>
                  <a:rPr lang="en-US" altLang="zh-CN" dirty="0"/>
                  <a:t>Inference Latency</a:t>
                </a:r>
                <a:r>
                  <a:rPr lang="zh-CN" altLang="en-US" dirty="0"/>
                  <a:t>，只需要计算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 即可。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C06DF74A-CE70-6943-91A5-BFCA08709D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56DB545-2F16-BB47-9A57-31D3316D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68" y="2044429"/>
            <a:ext cx="10497405" cy="444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E0084A8-888C-BD4D-9B68-4C8FBF82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25722-8DDA-E243-913E-302ABCEC8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 </a:t>
            </a:r>
            <a:r>
              <a:rPr lang="zh-CN" altLang="en-US" dirty="0"/>
              <a:t>与 </a:t>
            </a:r>
            <a:r>
              <a:rPr lang="en-US" altLang="zh-CN" dirty="0"/>
              <a:t>Transformer </a:t>
            </a:r>
            <a:r>
              <a:rPr lang="zh-CN" altLang="en-US" dirty="0"/>
              <a:t>的结合也很简单，仅在 </a:t>
            </a:r>
            <a:r>
              <a:rPr lang="en-US" altLang="zh-CN" dirty="0"/>
              <a:t>QKV Attention </a:t>
            </a:r>
            <a:r>
              <a:rPr lang="zh-CN" altLang="en-US" dirty="0"/>
              <a:t>的计算中增加一个旁路。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A9875F-8DEE-E647-900A-B626F01B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93" y="2219259"/>
            <a:ext cx="10212576" cy="41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F2CCF6-2074-6748-90C9-BA398059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858A087-839A-8A4E-A68E-9475EB47BB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最有趣的应用在图像生成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应用程序中。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一开始训练的时候有的固有风格 </a:t>
            </a:r>
            <a:r>
              <a:rPr lang="en-US" altLang="zh-CN" dirty="0"/>
              <a:t>Style</a:t>
            </a:r>
            <a:r>
              <a:rPr lang="zh-CN" altLang="en-US" dirty="0"/>
              <a:t>。现在只需要使用 </a:t>
            </a:r>
            <a:r>
              <a:rPr lang="en-US" altLang="zh-CN" dirty="0"/>
              <a:t>LoRA</a:t>
            </a:r>
            <a:r>
              <a:rPr lang="zh-CN" altLang="en-US" dirty="0"/>
              <a:t> 进行微调，并与 </a:t>
            </a:r>
            <a:r>
              <a:rPr lang="en-US" altLang="zh-CN" dirty="0" err="1"/>
              <a:t>Dreambooth</a:t>
            </a:r>
            <a:r>
              <a:rPr lang="zh-CN" altLang="en-US" dirty="0"/>
              <a:t> 技术结合，可以获得具可定制风格的图像，而不需要重新进行预训练来获取不同风格的图像。</a:t>
            </a:r>
          </a:p>
          <a:p>
            <a:r>
              <a:rPr lang="en-US" altLang="zh-CN" b="1" dirty="0"/>
              <a:t>LoRA</a:t>
            </a:r>
            <a:r>
              <a:rPr lang="zh-CN" altLang="en-US" b="1" dirty="0"/>
              <a:t> 权重也可以与其他 </a:t>
            </a:r>
            <a:r>
              <a:rPr lang="en-US" altLang="zh-CN" b="1" dirty="0"/>
              <a:t>LoRA</a:t>
            </a:r>
            <a:r>
              <a:rPr lang="zh-CN" altLang="en-US" b="1" dirty="0"/>
              <a:t>权重组合，并在加权组合中使用以生成融合风格的图像。</a:t>
            </a:r>
          </a:p>
        </p:txBody>
      </p:sp>
    </p:spTree>
    <p:extLst>
      <p:ext uri="{BB962C8B-B14F-4D97-AF65-F5344CB8AC3E}">
        <p14:creationId xmlns:p14="http://schemas.microsoft.com/office/powerpoint/2010/main" val="38687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47FA5D-2D3A-864F-A382-A3EE8BEF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E564AB-BFF3-1648-80C9-6F7A30D1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97" y="1321261"/>
            <a:ext cx="8949011" cy="5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6" y="476671"/>
            <a:ext cx="10958766" cy="626915"/>
          </a:xfrm>
        </p:spPr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关于大模型 </a:t>
            </a:r>
            <a:r>
              <a:rPr lang="en-US" altLang="zh-CN" sz="3600" dirty="0">
                <a:latin typeface="+mj-ea"/>
                <a:sym typeface="Huawei Sans" panose="020C0503030203020204" pitchFamily="34" charset="0"/>
              </a:rPr>
              <a:t>–</a:t>
            </a:r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 微调系列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  <a:buClr>
                <a:srgbClr val="92D050"/>
              </a:buClr>
            </a:pPr>
            <a:r>
              <a:rPr lang="zh-CN" altLang="en-US" sz="2800" b="1" dirty="0">
                <a:solidFill>
                  <a:srgbClr val="92D050"/>
                </a:solidFill>
              </a:rPr>
              <a:t>具体内容</a:t>
            </a: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大模型微调基础：</a:t>
            </a:r>
            <a:r>
              <a:rPr lang="zh-CN" altLang="en-US" sz="2000" dirty="0">
                <a:latin typeface="Gill Sans MT" panose="020B0502020104020203" pitchFamily="34" charset="0"/>
              </a:rPr>
              <a:t>微调基本介绍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大模型训练流程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微调使用场景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1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zh-CN" altLang="en-US" sz="2000" dirty="0">
                <a:latin typeface="Gill Sans MT" panose="020B0502020104020203" pitchFamily="34" charset="0"/>
              </a:rPr>
              <a:t>迁移学习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 </a:t>
            </a:r>
            <a:r>
              <a:rPr lang="en-US" altLang="zh-CN" sz="2000" dirty="0">
                <a:latin typeface="Gill Sans MT" panose="020B0502020104020203" pitchFamily="34" charset="0"/>
              </a:rPr>
              <a:t>Adapters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LoRA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</a:t>
            </a:r>
            <a:r>
              <a:rPr lang="zh-CN" altLang="en-US" sz="24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IA3</a:t>
            </a:r>
            <a:r>
              <a:rPr lang="zh-CN" altLang="en-US" sz="2000" dirty="0">
                <a:latin typeface="Gill Sans MT" panose="020B0502020104020203" pitchFamily="34" charset="0"/>
              </a:rPr>
              <a:t> 算法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P-Tuning</a:t>
            </a:r>
            <a:r>
              <a:rPr lang="zh-CN" altLang="en-US" sz="2000" dirty="0">
                <a:latin typeface="Gill Sans MT" panose="020B0502020104020203" pitchFamily="34" charset="0"/>
              </a:rPr>
              <a:t> 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Prefix Tuning</a:t>
            </a:r>
            <a:r>
              <a:rPr lang="zh-CN" altLang="en-US" sz="2000" dirty="0">
                <a:latin typeface="Gill Sans MT" panose="020B0502020104020203" pitchFamily="34" charset="0"/>
              </a:rPr>
              <a:t> 算法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 </a:t>
            </a:r>
            <a:r>
              <a:rPr lang="en-US" altLang="zh-CN" sz="2400" b="1" dirty="0">
                <a:latin typeface="Gill Sans MT" panose="020B0502020104020203" pitchFamily="34" charset="0"/>
              </a:rPr>
              <a:t>III</a:t>
            </a:r>
            <a:r>
              <a:rPr lang="zh-CN" altLang="en-US" sz="2000" b="1" dirty="0">
                <a:latin typeface="Gill Sans MT" panose="020B0502020104020203" pitchFamily="34" charset="0"/>
              </a:rPr>
              <a:t>：</a:t>
            </a:r>
            <a:r>
              <a:rPr lang="en-US" altLang="zh-CN" sz="2000" dirty="0">
                <a:latin typeface="Gill Sans MT" panose="020B0502020104020203" pitchFamily="34" charset="0"/>
              </a:rPr>
              <a:t>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提示微调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Instruction Tuning</a:t>
            </a:r>
            <a:r>
              <a:rPr lang="zh-CN" altLang="en-US" sz="2000" dirty="0">
                <a:latin typeface="Gill Sans MT" panose="020B0502020104020203" pitchFamily="34" charset="0"/>
              </a:rPr>
              <a:t> 指令微调</a:t>
            </a:r>
            <a:endParaRPr lang="en-US" altLang="zh-CN" sz="2000" dirty="0">
              <a:latin typeface="Gill Sans MT" panose="020B0502020104020203" pitchFamily="34" charset="0"/>
            </a:endParaRPr>
          </a:p>
          <a:p>
            <a:pPr lvl="1">
              <a:lnSpc>
                <a:spcPct val="130000"/>
              </a:lnSpc>
              <a:buClr>
                <a:srgbClr val="92D050"/>
              </a:buClr>
            </a:pPr>
            <a:r>
              <a:rPr lang="zh-CN" altLang="en-US" sz="2400" b="1" dirty="0">
                <a:latin typeface="Gill Sans MT" panose="020B0502020104020203" pitchFamily="34" charset="0"/>
              </a:rPr>
              <a:t>微调算法比较：</a:t>
            </a:r>
            <a:r>
              <a:rPr lang="en-US" altLang="zh-CN" sz="2000" dirty="0">
                <a:latin typeface="Gill Sans MT" panose="020B0502020104020203" pitchFamily="34" charset="0"/>
              </a:rPr>
              <a:t>Instruction vs Prompt Tuning</a:t>
            </a:r>
            <a:r>
              <a:rPr lang="zh-CN" altLang="en-US" sz="2000" dirty="0">
                <a:latin typeface="Gill Sans MT" panose="020B0502020104020203" pitchFamily="34" charset="0"/>
              </a:rPr>
              <a:t> </a:t>
            </a:r>
            <a:r>
              <a:rPr lang="en-US" altLang="zh-CN" sz="2000" dirty="0">
                <a:latin typeface="Gill Sans MT" panose="020B0502020104020203" pitchFamily="34" charset="0"/>
              </a:rPr>
              <a:t>--</a:t>
            </a:r>
            <a:r>
              <a:rPr lang="zh-CN" altLang="en-US" sz="2000" dirty="0">
                <a:latin typeface="Gill Sans MT" panose="020B0502020104020203" pitchFamily="34" charset="0"/>
              </a:rPr>
              <a:t> 低参微调 </a:t>
            </a:r>
            <a:r>
              <a:rPr lang="en-US" altLang="zh-CN" sz="2000" dirty="0">
                <a:latin typeface="Gill Sans MT" panose="020B0502020104020203" pitchFamily="34" charset="0"/>
              </a:rPr>
              <a:t>vs</a:t>
            </a:r>
            <a:r>
              <a:rPr lang="zh-CN" altLang="en-US" sz="2000" dirty="0">
                <a:latin typeface="Gill Sans MT" panose="020B0502020104020203" pitchFamily="34" charset="0"/>
              </a:rPr>
              <a:t> 全参微调</a:t>
            </a:r>
            <a:endParaRPr lang="en-US" altLang="zh-CN" sz="2400" dirty="0">
              <a:latin typeface="Gill Sans MT" panose="020B0502020104020203" pitchFamily="34" charset="0"/>
            </a:endParaRPr>
          </a:p>
          <a:p>
            <a:pPr marL="239106" lvl="1" indent="0">
              <a:lnSpc>
                <a:spcPct val="130000"/>
              </a:lnSpc>
              <a:buNone/>
            </a:pPr>
            <a:endParaRPr lang="en-US" altLang="zh-CN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9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CA23158-D37F-384C-B8D7-7745F4B4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 - Low-Rank Adaptation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C325C5-E700-CF4A-A49F-3076EBAA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48" y="1295399"/>
            <a:ext cx="9041648" cy="50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3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F86D0AE-522E-7948-81DB-8BCD19BF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LoRA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Stable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4F761-FC9E-7648-B3C5-2FB215D3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11" y="1300562"/>
            <a:ext cx="10141685" cy="50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E121D-AFF7-174A-B5E0-572F405042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小结 </a:t>
            </a:r>
            <a:r>
              <a:rPr lang="en-US" altLang="zh-CN" dirty="0"/>
              <a:t>&amp;</a:t>
            </a:r>
            <a:r>
              <a:rPr lang="zh-CN" altLang="en-US" dirty="0"/>
              <a:t> 思考</a:t>
            </a:r>
          </a:p>
        </p:txBody>
      </p:sp>
    </p:spTree>
    <p:extLst>
      <p:ext uri="{BB962C8B-B14F-4D97-AF65-F5344CB8AC3E}">
        <p14:creationId xmlns:p14="http://schemas.microsoft.com/office/powerpoint/2010/main" val="265833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Huawei Sans" panose="020C0503030203020204" pitchFamily="34" charset="0"/>
              </a:rPr>
              <a:t>小结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B9F16C1-DCF7-8F4F-B261-A76B7394DF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 eaLnBrk="1" latinLnBrk="1" hangingPunct="1">
              <a:buFont typeface="+mj-lt"/>
              <a:buAutoNum type="arabicPeriod"/>
            </a:pPr>
            <a:r>
              <a:rPr lang="zh-CN" altLang="en-US" b="1" dirty="0">
                <a:latin typeface="Gill Sans MT" panose="020B0502020104020203" pitchFamily="34" charset="0"/>
              </a:rPr>
              <a:t>迁移学习：</a:t>
            </a:r>
            <a:r>
              <a:rPr lang="zh-CN" altLang="en-US" dirty="0">
                <a:latin typeface="Gill Sans MT" panose="020B0502020104020203" pitchFamily="34" charset="0"/>
              </a:rPr>
              <a:t>是指将模型的一些学习参数用于其他任务，与微调有本质的区别；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>
                <a:latin typeface="Gill Sans MT" panose="020B0502020104020203" pitchFamily="34" charset="0"/>
              </a:rPr>
              <a:t>Adapters</a:t>
            </a:r>
            <a:r>
              <a:rPr lang="zh-CN" altLang="en-US" b="1">
                <a:latin typeface="Gill Sans MT" panose="020B0502020104020203" pitchFamily="34" charset="0"/>
              </a:rPr>
              <a:t>：</a:t>
            </a:r>
            <a:r>
              <a:rPr lang="zh-CN" altLang="en-US" dirty="0">
                <a:latin typeface="Gill Sans MT" panose="020B0502020104020203" pitchFamily="34" charset="0"/>
              </a:rPr>
              <a:t>是最早发布的参数高效微调 </a:t>
            </a:r>
            <a:r>
              <a:rPr lang="en-US" altLang="zh-CN" dirty="0">
                <a:latin typeface="Gill Sans MT" panose="020B0502020104020203" pitchFamily="34" charset="0"/>
              </a:rPr>
              <a:t>PEFT</a:t>
            </a:r>
            <a:r>
              <a:rPr lang="zh-CN" altLang="en-US" dirty="0">
                <a:latin typeface="Gill Sans MT" panose="020B0502020104020203" pitchFamily="34" charset="0"/>
              </a:rPr>
              <a:t> 技术之一。在 </a:t>
            </a:r>
            <a:r>
              <a:rPr lang="en-US" altLang="zh-CN" dirty="0">
                <a:latin typeface="Gill Sans MT" panose="020B0502020104020203" pitchFamily="34" charset="0"/>
              </a:rPr>
              <a:t>Transformers</a:t>
            </a:r>
            <a:r>
              <a:rPr lang="zh-CN" altLang="en-US" dirty="0">
                <a:latin typeface="Gill Sans MT" panose="020B0502020104020203" pitchFamily="34" charset="0"/>
              </a:rPr>
              <a:t> 中添加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，病只对 </a:t>
            </a:r>
            <a:r>
              <a:rPr lang="en-US" altLang="zh-CN" dirty="0">
                <a:latin typeface="Gill Sans MT" panose="020B0502020104020203" pitchFamily="34" charset="0"/>
              </a:rPr>
              <a:t>Adapters</a:t>
            </a:r>
            <a:r>
              <a:rPr lang="zh-CN" altLang="en-US" dirty="0">
                <a:latin typeface="Gill Sans MT" panose="020B0502020104020203" pitchFamily="34" charset="0"/>
              </a:rPr>
              <a:t> 结构进行小规模参数调整，可以取得很好的效果；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r>
              <a:rPr lang="en-US" altLang="zh-CN" b="1" dirty="0">
                <a:latin typeface="Gill Sans MT" panose="020B0502020104020203" pitchFamily="34" charset="0"/>
              </a:rPr>
              <a:t>LoRA</a:t>
            </a:r>
            <a:r>
              <a:rPr lang="zh-CN" altLang="en-US" b="1" dirty="0">
                <a:latin typeface="Gill Sans MT" panose="020B0502020104020203" pitchFamily="34" charset="0"/>
              </a:rPr>
              <a:t> 微调：</a:t>
            </a:r>
            <a:r>
              <a:rPr lang="zh-CN" altLang="en-US" dirty="0">
                <a:latin typeface="Gill Sans MT" panose="020B0502020104020203" pitchFamily="34" charset="0"/>
              </a:rPr>
              <a:t>微调过程中，只有极少数权重被大量更新，因为大多数学习都是在神经网络的预训练阶段完成的。</a:t>
            </a:r>
            <a:r>
              <a:rPr lang="en-US" altLang="zh-CN" dirty="0">
                <a:latin typeface="Gill Sans MT" panose="020B0502020104020203" pitchFamily="34" charset="0"/>
              </a:rPr>
              <a:t>LoRA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zh-CN" altLang="en-US" dirty="0"/>
              <a:t>在原始的预训练模型 旁边增加一个旁路结构，先降维再升维，</a:t>
            </a:r>
            <a:r>
              <a:rPr lang="zh-CN" altLang="en-US" dirty="0">
                <a:latin typeface="Gill Sans MT" panose="020B0502020104020203" pitchFamily="34" charset="0"/>
              </a:rPr>
              <a:t>从而减少可训练参数的数量。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marL="457200" indent="-457200" eaLnBrk="1" latinLnBrk="1" hangingPunct="1">
              <a:buFont typeface="+mj-lt"/>
              <a:buAutoNum type="arabicPeriod"/>
            </a:pPr>
            <a:endParaRPr lang="en-US" altLang="zh-C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6EB4EA-00FF-C845-A2BB-AECE1AD7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99F2412-4EAF-7C49-B8F6-16B305F6E5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Parameter-Efficient Transfer Learning for NLP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https://arxiv.org/abs/1902.00751</a:t>
            </a:r>
            <a:endParaRPr lang="en-US" altLang="zh-CN" dirty="0"/>
          </a:p>
          <a:p>
            <a:r>
              <a:rPr lang="en-US" altLang="zh-CN" dirty="0"/>
              <a:t>Intrinsic Dimensionality Explains the Effectiveness of Language Model Fine-Tuning</a:t>
            </a:r>
            <a:r>
              <a:rPr lang="zh-CN" altLang="en-US" dirty="0"/>
              <a:t>，</a:t>
            </a:r>
            <a:r>
              <a:rPr lang="en-US" altLang="zh-CN" dirty="0">
                <a:hlinkClick r:id="rId3"/>
              </a:rPr>
              <a:t>https://arxiv.org/abs/2012.13255</a:t>
            </a:r>
            <a:endParaRPr lang="en-US" altLang="zh-CN" dirty="0"/>
          </a:p>
          <a:p>
            <a:r>
              <a:rPr lang="en-US" altLang="zh-CN" dirty="0"/>
              <a:t>LoRA: Low-Rank Adaptation of Large Language Models</a:t>
            </a:r>
            <a:r>
              <a:rPr lang="zh-CN" altLang="en-US" dirty="0"/>
              <a:t>，</a:t>
            </a:r>
            <a:r>
              <a:rPr lang="en-US" altLang="zh-CN" dirty="0">
                <a:hlinkClick r:id="rId4"/>
              </a:rPr>
              <a:t>https://arxiv.org/abs/2106.09685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92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1CD9D-77C3-EB47-8BFB-9B427B0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+mj-ea"/>
                <a:sym typeface="Huawei Sans" panose="020C0503030203020204" pitchFamily="34" charset="0"/>
              </a:rPr>
              <a:t>关于本内容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504CFE-DBBB-2E4C-BF97-BFD0D2399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10885193" cy="4931228"/>
          </a:xfrm>
        </p:spPr>
        <p:txBody>
          <a:bodyPr numCol="1" anchor="ctr"/>
          <a:lstStyle/>
          <a:p>
            <a:pPr marL="363538" indent="-363538"/>
            <a:r>
              <a:rPr lang="zh-CN" altLang="en-US" sz="2800" b="1" dirty="0"/>
              <a:t>微调算法 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</a:t>
            </a:r>
            <a:endParaRPr lang="en-US" altLang="zh-CN" sz="2800" b="1" dirty="0"/>
          </a:p>
          <a:p>
            <a:pPr marL="717550" lvl="1" indent="-354013"/>
            <a:r>
              <a:rPr lang="zh-CN" altLang="en-US" sz="2400" dirty="0"/>
              <a:t>迁移学习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Transfer Learning</a:t>
            </a:r>
          </a:p>
          <a:p>
            <a:pPr marL="717550" lvl="1" indent="-354013"/>
            <a:r>
              <a:rPr lang="en-US" altLang="zh-CN" sz="2400" dirty="0"/>
              <a:t>Adapters </a:t>
            </a:r>
            <a:r>
              <a:rPr lang="zh-CN" altLang="en-US" sz="2400" dirty="0"/>
              <a:t>算法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Adapters</a:t>
            </a:r>
            <a:r>
              <a:rPr lang="zh-CN" altLang="en-US" sz="2400" dirty="0"/>
              <a:t> </a:t>
            </a:r>
            <a:r>
              <a:rPr lang="en-US" altLang="zh-CN" sz="2400" dirty="0"/>
              <a:t>Tuning</a:t>
            </a:r>
          </a:p>
          <a:p>
            <a:pPr marL="717550" lvl="1" indent="-354013"/>
            <a:r>
              <a:rPr lang="en-US" altLang="zh-CN" sz="2400" dirty="0"/>
              <a:t>LoRA</a:t>
            </a:r>
            <a:r>
              <a:rPr lang="zh-CN" altLang="en-US" sz="2400" dirty="0"/>
              <a:t> 算法 </a:t>
            </a:r>
            <a:r>
              <a:rPr lang="en-US" altLang="zh-CN" sz="2400" dirty="0"/>
              <a:t>--</a:t>
            </a:r>
            <a:r>
              <a:rPr lang="zh-CN" altLang="en-US" sz="2400" dirty="0"/>
              <a:t> </a:t>
            </a:r>
            <a:r>
              <a:rPr lang="en-US" altLang="zh-CN" sz="2400" dirty="0"/>
              <a:t>Low-Rank Adaptation</a:t>
            </a:r>
          </a:p>
        </p:txBody>
      </p:sp>
    </p:spTree>
    <p:extLst>
      <p:ext uri="{BB962C8B-B14F-4D97-AF65-F5344CB8AC3E}">
        <p14:creationId xmlns:p14="http://schemas.microsoft.com/office/powerpoint/2010/main" val="1146042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09F2546-A558-D94A-9B45-F34DE5B2AB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迁移学习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370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85126C3-2EE5-2945-9F31-5B7FEE8E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FCFBE5-D855-C14E-A6E0-1F2B380EDB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Transfer learning is a technique in machine learning in which knowledge learned from a task is re-used in order to boost performance on a related task. For example, for image classification, knowledge gained while learning to recognize cars could be applied when trying to recognize trucks.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 </a:t>
            </a:r>
            <a:r>
              <a:rPr lang="en-US" altLang="zh-CN" dirty="0"/>
              <a:t>WIKI</a:t>
            </a:r>
          </a:p>
          <a:p>
            <a:endParaRPr lang="en-US" altLang="zh-CN" dirty="0"/>
          </a:p>
          <a:p>
            <a:r>
              <a:rPr lang="zh-CN" altLang="en-US" dirty="0"/>
              <a:t>迁移学习 </a:t>
            </a:r>
            <a:r>
              <a:rPr lang="en-US" altLang="zh-CN" dirty="0"/>
              <a:t>Transfer Learning</a:t>
            </a:r>
            <a:r>
              <a:rPr lang="zh-CN" altLang="en-US" dirty="0"/>
              <a:t>，是属于深度学习的一个子研究领域，该研究领域的目标在于利用数据、任务、或模型之间的相似性，将在旧领域学习过的知识，迁移应用于新领域中。</a:t>
            </a:r>
          </a:p>
        </p:txBody>
      </p:sp>
    </p:spTree>
    <p:extLst>
      <p:ext uri="{BB962C8B-B14F-4D97-AF65-F5344CB8AC3E}">
        <p14:creationId xmlns:p14="http://schemas.microsoft.com/office/powerpoint/2010/main" val="5873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FC1B8B-48E7-1C43-BCFF-17D24185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迁移学习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05AF2F-83A9-354D-B241-9B004F4CD7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迁移学习是指将模型的一些学习参数用于其他任务。这听起来类似于微调，但有所不同。</a:t>
            </a:r>
            <a:endParaRPr lang="en-US" altLang="zh-CN" dirty="0"/>
          </a:p>
          <a:p>
            <a:pPr lvl="1"/>
            <a:r>
              <a:rPr lang="zh-CN" altLang="en-US" b="1" dirty="0"/>
              <a:t>微调：</a:t>
            </a:r>
            <a:r>
              <a:rPr lang="zh-CN" altLang="en-US" dirty="0"/>
              <a:t>重新调整模型的所有参数，或者冻结一些权重并调整其余参数。微调时，不能改变模型架构。</a:t>
            </a:r>
            <a:endParaRPr lang="en-US" altLang="zh-CN" dirty="0"/>
          </a:p>
          <a:p>
            <a:pPr lvl="1"/>
            <a:r>
              <a:rPr lang="zh-CN" altLang="en-US" b="1" dirty="0"/>
              <a:t>迁移学习：</a:t>
            </a:r>
            <a:r>
              <a:rPr lang="zh-CN" altLang="en-US" dirty="0"/>
              <a:t>只使用训练模型的一部分，然后将其附加到其他架构的模型上。</a:t>
            </a:r>
          </a:p>
        </p:txBody>
      </p:sp>
    </p:spTree>
    <p:extLst>
      <p:ext uri="{BB962C8B-B14F-4D97-AF65-F5344CB8AC3E}">
        <p14:creationId xmlns:p14="http://schemas.microsoft.com/office/powerpoint/2010/main" val="180948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54BC796-DB9E-3145-96DC-CD78939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Transfer Learning Works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CBD8DB7-A1BB-7043-A41D-59FF44128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因为 </a:t>
            </a:r>
            <a:r>
              <a:rPr lang="en-US" altLang="zh-CN" dirty="0"/>
              <a:t>CV</a:t>
            </a:r>
            <a:r>
              <a:rPr lang="zh-CN" altLang="en-US" dirty="0"/>
              <a:t> 模型卷积神经网络的卷积核对图像高维特征具有很好的提取泛化性，以及它们的学习方式，迁移学习在 </a:t>
            </a:r>
            <a:r>
              <a:rPr lang="en-US" altLang="zh-CN" dirty="0"/>
              <a:t>CV</a:t>
            </a:r>
            <a:r>
              <a:rPr lang="zh-CN" altLang="en-US" dirty="0"/>
              <a:t> 领域已经普遍存在了很长一段时间。</a:t>
            </a:r>
            <a:endParaRPr lang="en-US" altLang="zh-CN" dirty="0"/>
          </a:p>
          <a:p>
            <a:r>
              <a:rPr lang="en-US" altLang="zh-CN" dirty="0"/>
              <a:t>CNN</a:t>
            </a:r>
            <a:r>
              <a:rPr lang="zh-CN" altLang="en-US" dirty="0"/>
              <a:t> 模型，</a:t>
            </a:r>
            <a:r>
              <a:rPr lang="zh-CN" altLang="en-US" b="1" dirty="0"/>
              <a:t>浅层神经网络</a:t>
            </a:r>
            <a:r>
              <a:rPr lang="zh-CN" altLang="en-US" dirty="0"/>
              <a:t>提取一般特征，如边缘和曲线；</a:t>
            </a:r>
            <a:r>
              <a:rPr lang="zh-CN" altLang="en-US" b="1" dirty="0"/>
              <a:t>深层神经网络</a:t>
            </a:r>
            <a:r>
              <a:rPr lang="zh-CN" altLang="en-US" dirty="0"/>
              <a:t>提取更复杂特征，例如整个眼睛和面部。</a:t>
            </a:r>
            <a:r>
              <a:rPr lang="en-US" altLang="zh-CN" dirty="0"/>
              <a:t>CNN</a:t>
            </a:r>
            <a:r>
              <a:rPr lang="zh-CN" altLang="en-US" dirty="0"/>
              <a:t> 网络感受野（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）随着网络层数堆叠而学习更高维特征。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7A502-5716-EE43-A309-52FD3EFA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12" y="3548128"/>
            <a:ext cx="4791892" cy="27812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7A1FAD-043B-034A-A097-4A3506E0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4" y="3638209"/>
            <a:ext cx="2601063" cy="26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9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A94B76A8-12F7-D34A-AC6A-D918DDFF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Visualize CNN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863DE1-BC44-E74B-AAA3-D3EC1A0D9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81"/>
          <a:stretch/>
        </p:blipFill>
        <p:spPr>
          <a:xfrm>
            <a:off x="623635" y="1207262"/>
            <a:ext cx="5130349" cy="52565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EC6C43-89A4-3642-9D8A-21CA028C3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94"/>
          <a:stretch/>
        </p:blipFill>
        <p:spPr>
          <a:xfrm>
            <a:off x="6415185" y="1492991"/>
            <a:ext cx="5171924" cy="49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29182</TotalTime>
  <Words>1882</Words>
  <Application>Microsoft Macintosh PowerPoint</Application>
  <PresentationFormat>自定义</PresentationFormat>
  <Paragraphs>151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Microsoft YaHei</vt:lpstr>
      <vt:lpstr>Microsoft YaHei</vt:lpstr>
      <vt:lpstr>ACGN-MiaoGB-Flash</vt:lpstr>
      <vt:lpstr>Arial</vt:lpstr>
      <vt:lpstr>Calibri</vt:lpstr>
      <vt:lpstr>Cambria Math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大模型业务全流程</vt:lpstr>
      <vt:lpstr>关于大模型 – 微调系列</vt:lpstr>
      <vt:lpstr>关于本内容</vt:lpstr>
      <vt:lpstr>PowerPoint 演示文稿</vt:lpstr>
      <vt:lpstr>迁移学习 Transfer Learning</vt:lpstr>
      <vt:lpstr>迁移学习 Transfer Learning</vt:lpstr>
      <vt:lpstr>How Transfer Learning Works</vt:lpstr>
      <vt:lpstr>Visualize CNN</vt:lpstr>
      <vt:lpstr>How Transfer Learning Works</vt:lpstr>
      <vt:lpstr>How Transfer Learning Works</vt:lpstr>
      <vt:lpstr>How Transfer Learning Works</vt:lpstr>
      <vt:lpstr>How Transfer Learning Works</vt:lpstr>
      <vt:lpstr>PowerPoint 演示文稿</vt:lpstr>
      <vt:lpstr>Parameter-Efficient Transfer Learning for NLP</vt:lpstr>
      <vt:lpstr>Adapters Tuning</vt:lpstr>
      <vt:lpstr>Adapters Tuning</vt:lpstr>
      <vt:lpstr>Adapters Tuning 效果</vt:lpstr>
      <vt:lpstr>PowerPoint 演示文稿</vt:lpstr>
      <vt:lpstr>LoRA - Low-Rank Adaptation</vt:lpstr>
      <vt:lpstr>LoRA - Low-Rank Adaptation</vt:lpstr>
      <vt:lpstr>LoRA - Low-Rank Adaptation</vt:lpstr>
      <vt:lpstr>LoRA - Low-Rank Adaptation</vt:lpstr>
      <vt:lpstr>LoRA - Low-Rank Adaptation</vt:lpstr>
      <vt:lpstr>实验效果</vt:lpstr>
      <vt:lpstr>LoRA 推理</vt:lpstr>
      <vt:lpstr>LoRA + Transformer</vt:lpstr>
      <vt:lpstr>LoRA in Stable Diffusion with different Style</vt:lpstr>
      <vt:lpstr>LoRA in Stable Diffusion with different Style</vt:lpstr>
      <vt:lpstr>LoRA - Low-Rank Adaptation</vt:lpstr>
      <vt:lpstr>LoRA in Stable Diffusion with different Style</vt:lpstr>
      <vt:lpstr>PowerPoint 演示文稿</vt:lpstr>
      <vt:lpstr>小结</vt:lpstr>
      <vt:lpstr>Reference 引用&amp;参考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9463</cp:revision>
  <cp:lastPrinted>2023-09-08T09:14:01Z</cp:lastPrinted>
  <dcterms:created xsi:type="dcterms:W3CDTF">2020-08-28T08:44:19Z</dcterms:created>
  <dcterms:modified xsi:type="dcterms:W3CDTF">2024-02-12T00:31:58Z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